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D7EB"/>
    <a:srgbClr val="E0A0C0"/>
    <a:srgbClr val="CC3399"/>
    <a:srgbClr val="EDB9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8050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5177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3702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4039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6692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973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5286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4620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1632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6664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091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EB69F-881B-47F2-870F-D0A1B44888C7}" type="datetimeFigureOut">
              <a:rPr lang="en-GB" smtClean="0"/>
              <a:t>11/12/2025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7A828-A977-44C7-8CDD-19BA5D62624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9267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A79EE006-1693-4816-9CFB-C150C38FA6F1}"/>
              </a:ext>
            </a:extLst>
          </p:cNvPr>
          <p:cNvSpPr/>
          <p:nvPr/>
        </p:nvSpPr>
        <p:spPr>
          <a:xfrm flipH="1">
            <a:off x="0" y="5326380"/>
            <a:ext cx="12192000" cy="1531620"/>
          </a:xfrm>
          <a:prstGeom prst="triangle">
            <a:avLst>
              <a:gd name="adj" fmla="val 100000"/>
            </a:avLst>
          </a:prstGeom>
          <a:solidFill>
            <a:srgbClr val="A14F8C"/>
          </a:solidFill>
          <a:ln w="12700" cap="flat" cmpd="sng" algn="ctr">
            <a:solidFill>
              <a:srgbClr val="A14F8C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0F695313-AF32-413A-B1ED-9CCAA7E6B54C}"/>
              </a:ext>
            </a:extLst>
          </p:cNvPr>
          <p:cNvSpPr/>
          <p:nvPr/>
        </p:nvSpPr>
        <p:spPr>
          <a:xfrm>
            <a:off x="5645150" y="5652594"/>
            <a:ext cx="6546850" cy="1205406"/>
          </a:xfrm>
          <a:prstGeom prst="triangle">
            <a:avLst>
              <a:gd name="adj" fmla="val 100000"/>
            </a:avLst>
          </a:prstGeom>
          <a:solidFill>
            <a:srgbClr val="A5A5A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2" descr="cat_logo powerpoi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787" y="530074"/>
            <a:ext cx="25542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FA1100A-0B85-42DA-9C1A-26D2CCCC0CA0}"/>
              </a:ext>
            </a:extLst>
          </p:cNvPr>
          <p:cNvSpPr txBox="1">
            <a:spLocks/>
          </p:cNvSpPr>
          <p:nvPr/>
        </p:nvSpPr>
        <p:spPr>
          <a:xfrm>
            <a:off x="3063186" y="397113"/>
            <a:ext cx="6880207" cy="8415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/>
            <a:r>
              <a:rPr lang="en-GB" sz="4800" b="1" dirty="0">
                <a:solidFill>
                  <a:srgbClr val="A14F8C">
                    <a:lumMod val="75000"/>
                  </a:srgbClr>
                </a:solidFill>
                <a:latin typeface="+mn-lt"/>
                <a:ea typeface="+mn-ea"/>
                <a:cs typeface="+mn-cs"/>
              </a:rPr>
              <a:t>Trust Term Dates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2025/26, 2026/27, 2027/28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6124301-9FE3-4F1F-B58A-6FB0EDBDE3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474523"/>
              </p:ext>
            </p:extLst>
          </p:nvPr>
        </p:nvGraphicFramePr>
        <p:xfrm>
          <a:off x="569843" y="2581053"/>
          <a:ext cx="11052313" cy="2082165"/>
        </p:xfrm>
        <a:graphic>
          <a:graphicData uri="http://schemas.openxmlformats.org/drawingml/2006/table">
            <a:tbl>
              <a:tblPr/>
              <a:tblGrid>
                <a:gridCol w="1051085">
                  <a:extLst>
                    <a:ext uri="{9D8B030D-6E8A-4147-A177-3AD203B41FA5}">
                      <a16:colId xmlns:a16="http://schemas.microsoft.com/office/drawing/2014/main" val="3745521978"/>
                    </a:ext>
                  </a:extLst>
                </a:gridCol>
                <a:gridCol w="1114786">
                  <a:extLst>
                    <a:ext uri="{9D8B030D-6E8A-4147-A177-3AD203B41FA5}">
                      <a16:colId xmlns:a16="http://schemas.microsoft.com/office/drawing/2014/main" val="595141394"/>
                    </a:ext>
                  </a:extLst>
                </a:gridCol>
                <a:gridCol w="1322765">
                  <a:extLst>
                    <a:ext uri="{9D8B030D-6E8A-4147-A177-3AD203B41FA5}">
                      <a16:colId xmlns:a16="http://schemas.microsoft.com/office/drawing/2014/main" val="2185112971"/>
                    </a:ext>
                  </a:extLst>
                </a:gridCol>
                <a:gridCol w="1129766">
                  <a:extLst>
                    <a:ext uri="{9D8B030D-6E8A-4147-A177-3AD203B41FA5}">
                      <a16:colId xmlns:a16="http://schemas.microsoft.com/office/drawing/2014/main" val="3249132873"/>
                    </a:ext>
                  </a:extLst>
                </a:gridCol>
                <a:gridCol w="966149">
                  <a:extLst>
                    <a:ext uri="{9D8B030D-6E8A-4147-A177-3AD203B41FA5}">
                      <a16:colId xmlns:a16="http://schemas.microsoft.com/office/drawing/2014/main" val="1370775988"/>
                    </a:ext>
                  </a:extLst>
                </a:gridCol>
                <a:gridCol w="1424681">
                  <a:extLst>
                    <a:ext uri="{9D8B030D-6E8A-4147-A177-3AD203B41FA5}">
                      <a16:colId xmlns:a16="http://schemas.microsoft.com/office/drawing/2014/main" val="1757017469"/>
                    </a:ext>
                  </a:extLst>
                </a:gridCol>
                <a:gridCol w="847360">
                  <a:extLst>
                    <a:ext uri="{9D8B030D-6E8A-4147-A177-3AD203B41FA5}">
                      <a16:colId xmlns:a16="http://schemas.microsoft.com/office/drawing/2014/main" val="733813717"/>
                    </a:ext>
                  </a:extLst>
                </a:gridCol>
                <a:gridCol w="923680">
                  <a:extLst>
                    <a:ext uri="{9D8B030D-6E8A-4147-A177-3AD203B41FA5}">
                      <a16:colId xmlns:a16="http://schemas.microsoft.com/office/drawing/2014/main" val="1222661447"/>
                    </a:ext>
                  </a:extLst>
                </a:gridCol>
                <a:gridCol w="1337744">
                  <a:extLst>
                    <a:ext uri="{9D8B030D-6E8A-4147-A177-3AD203B41FA5}">
                      <a16:colId xmlns:a16="http://schemas.microsoft.com/office/drawing/2014/main" val="1032615410"/>
                    </a:ext>
                  </a:extLst>
                </a:gridCol>
                <a:gridCol w="934297">
                  <a:extLst>
                    <a:ext uri="{9D8B030D-6E8A-4147-A177-3AD203B41FA5}">
                      <a16:colId xmlns:a16="http://schemas.microsoft.com/office/drawing/2014/main" val="1164251381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Term dates: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Autumn Term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7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Spring Term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A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GB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Summer Term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7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714498"/>
                  </a:ext>
                </a:extLst>
              </a:tr>
              <a:tr h="190500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2025/2026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6725139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Sep 2025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Oct 25 – 31 Oct 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 Dec 25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Jan 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Feb  26 – 20 Feb 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 Mar 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April 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 May 26 – 29 May 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Jul 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7187007"/>
                  </a:ext>
                </a:extLst>
              </a:tr>
              <a:tr h="190500">
                <a:tc gridSpan="10">
                  <a:txBody>
                    <a:bodyPr/>
                    <a:lstStyle/>
                    <a:p>
                      <a:pPr algn="ctr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0992057"/>
                  </a:ext>
                </a:extLst>
              </a:tr>
              <a:tr h="19050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2026/2027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Autumn 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7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Spring 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A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Summer 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7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091936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4911771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pPr algn="ctr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Sep 26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 Oct 26 – 30 Oct 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Dec 26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Jan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 Feb 27 – 19 Feb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 Mar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Apr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 May 27 – 4 Jun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Jul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1122776"/>
                  </a:ext>
                </a:extLst>
              </a:tr>
              <a:tr h="190500">
                <a:tc gridSpan="10">
                  <a:txBody>
                    <a:bodyPr/>
                    <a:lstStyle/>
                    <a:p>
                      <a:pPr algn="ctr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9965147"/>
                  </a:ext>
                </a:extLst>
              </a:tr>
              <a:tr h="158836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2027/2028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Autumn 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7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Spring 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A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Summer 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D7E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7768237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Start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Half-Term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0526588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Sep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Oct 27 – 29 Oct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 Dec 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Jan 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Feb 28 - 18 Feb 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 Mar 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Apr 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 May 28 – 2 Jun 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Jul 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329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956190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176</Words>
  <Application>Microsoft Office PowerPoint</Application>
  <PresentationFormat>Widescreen</PresentationFormat>
  <Paragraphs>69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Teely Webb</dc:creator>
  <cp:lastModifiedBy>Opal Cook</cp:lastModifiedBy>
  <cp:revision>15</cp:revision>
  <dcterms:created xsi:type="dcterms:W3CDTF">2024-12-20T11:19:38Z</dcterms:created>
  <dcterms:modified xsi:type="dcterms:W3CDTF">2025-12-11T11:12:11Z</dcterms:modified>
</cp:coreProperties>
</file>